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5" r:id="rId9"/>
    <p:sldId id="268" r:id="rId10"/>
    <p:sldId id="277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70B5"/>
    <a:srgbClr val="3B4555"/>
    <a:srgbClr val="2A5244"/>
    <a:srgbClr val="325D69"/>
    <a:srgbClr val="3F64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7"/>
    <p:restoredTop sz="84946" autoAdjust="0"/>
  </p:normalViewPr>
  <p:slideViewPr>
    <p:cSldViewPr snapToGrid="0" snapToObjects="1">
      <p:cViewPr>
        <p:scale>
          <a:sx n="70" d="100"/>
          <a:sy n="70" d="100"/>
        </p:scale>
        <p:origin x="-89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4958E-2"/>
          <c:y val="0.17499370800961406"/>
          <c:w val="0.9383017569645703"/>
          <c:h val="0.631117653594045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2620095166337936"/>
                  <c:y val="-7.33965897314848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DF-4A5C-A6DB-0A8E82E5C986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 минут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axId val="114267648"/>
        <c:axId val="114269184"/>
      </c:barChart>
      <c:catAx>
        <c:axId val="11426764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4269184"/>
        <c:crosses val="autoZero"/>
        <c:auto val="1"/>
        <c:lblAlgn val="ctr"/>
        <c:lblOffset val="100"/>
      </c:catAx>
      <c:valAx>
        <c:axId val="114269184"/>
        <c:scaling>
          <c:orientation val="minMax"/>
        </c:scaling>
        <c:delete val="1"/>
        <c:axPos val="l"/>
        <c:numFmt formatCode="0" sourceLinked="1"/>
        <c:tickLblPos val="none"/>
        <c:crossAx val="114267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Оптимизация процесса получения обратной связи от родителей (законных представителей) 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заведующий МБДОУ Детский сад №21 </a:t>
            </a:r>
            <a:r>
              <a:rPr lang="ru-RU" b="1" dirty="0" err="1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Перминова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Т.Н.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6D10BC-4F8E-4BA6-AECD-CC312AF43C88}"/>
              </a:ext>
            </a:extLst>
          </p:cNvPr>
          <p:cNvSpPr/>
          <p:nvPr/>
        </p:nvSpPr>
        <p:spPr>
          <a:xfrm>
            <a:off x="2104373" y="375781"/>
            <a:ext cx="1127342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B4555"/>
                </a:solidFill>
                <a:latin typeface="Futura PT Bold" panose="020B0902020204020203" pitchFamily="34" charset="-52"/>
              </a:rPr>
              <a:t>Разработанные стандарты по внедренным улучшениям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(</a:t>
            </a:r>
            <a:r>
              <a:rPr lang="ru-RU" sz="2000" dirty="0" err="1" smtClean="0">
                <a:solidFill>
                  <a:srgbClr val="3B4555"/>
                </a:solidFill>
                <a:latin typeface="Futura PT Bold" panose="020B0902020204020203" pitchFamily="34" charset="-52"/>
              </a:rPr>
              <a:t>Скрипт</a:t>
            </a:r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 для деловой переписки в </a:t>
            </a:r>
            <a:r>
              <a:rPr lang="ru-RU" sz="2000" dirty="0" err="1" smtClean="0">
                <a:solidFill>
                  <a:srgbClr val="3B4555"/>
                </a:solidFill>
                <a:latin typeface="Futura PT Bold" panose="020B0902020204020203" pitchFamily="34" charset="-52"/>
              </a:rPr>
              <a:t>мессенжерах</a:t>
            </a:r>
            <a:endParaRPr lang="ru-RU" sz="2000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 </a:t>
            </a:r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с родителями (законными </a:t>
            </a:r>
            <a: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представителями))</a:t>
            </a:r>
            <a:br>
              <a:rPr lang="ru-RU" sz="20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endParaRPr lang="ru-RU" sz="20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1361160" y="1159005"/>
            <a:ext cx="9469677" cy="1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2060" y="1819072"/>
            <a:ext cx="3383565" cy="479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325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Паспорт проекта</a:t>
            </a:r>
          </a:p>
          <a:p>
            <a:pPr algn="ctr"/>
            <a:r>
              <a:rPr lang="ru-RU" sz="24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«Оптимизация процесса получения обратной связи от родителей (законных представителей) »</a:t>
            </a:r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74485" y="126701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40953" y="1621320"/>
          <a:ext cx="9922664" cy="4747776"/>
        </p:xfrm>
        <a:graphic>
          <a:graphicData uri="http://schemas.openxmlformats.org/drawingml/2006/table">
            <a:tbl>
              <a:tblPr/>
              <a:tblGrid>
                <a:gridCol w="2490223"/>
                <a:gridCol w="1335218"/>
                <a:gridCol w="1335218"/>
                <a:gridCol w="2490223"/>
                <a:gridCol w="1135891"/>
                <a:gridCol w="1135891"/>
              </a:tblGrid>
              <a:tr h="20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Общие данные: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Обоснование: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Заказчик: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начальник управления образования администрации Осинниковского городского округа Н.П. Цибина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1. Длительность сбора  и распространения информации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Процесс: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 получение обратной связи от родителей (законных представителей)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2. Необходимость привлечения сотрудников для передачи информации по результатам совещаний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Границы процесса: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от момента оповещения заведующим педагогов о проведении совещания до получения обратной связи от родителей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3. Длительность получения обратной связи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Руководитель проекта: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заведующий МБДОУ Детский сад №21 Перминова Т.Н.,  8 (38471)4-25-07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Команда проекта: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Трубаева А.А. старший воспитатель, Полякова Н.Ю., воспитатель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Цели и эффекты: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Сроки: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цели, ед. изм.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Текущий 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Целевой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Наименование этапа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Дата начала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Дата окончания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8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Сокращение времени протекания процесса, мин.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220 - 300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– 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1. Согласование паспорта лин-проекта  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05.10.2020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08.10.2020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2. Картирование текщего состояния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09.10.2020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11.10.2020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3. Анализ проблем и потерь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11.10.2020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12.10.2020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4. Составление карты целевого состояния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12.10.2020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14.10.2020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691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5. Разработка плана мероприятий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14.10.2020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21.10.2020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2809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Эффекты: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• Сокращение временных потерь для организации и потребителя;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• Повышение  уровня удовлетворенности  потребителей  (родителей) скоростью и качеством  исполнения услуг по присмотру и уходу за детьми;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• Сокращение расходных материалов (бумага, краска).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6. Защита плана мероприятий перед заказчиком 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21.10.2020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7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7. Внедрение улучшений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16.11.2020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21.12.2020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8. Мониторинг результатов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21.12.2020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31.12.2020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4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9. Закрытие лин-проекта 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31.12.2020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10. Мониторинг стабильности достигнутых результатов </a:t>
                      </a:r>
                    </a:p>
                  </a:txBody>
                  <a:tcPr marL="12469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31.12.2020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14.01.2021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85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3272533" y="1331387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latin typeface="Futura PT"/>
              </a:rPr>
              <a:t>Перминова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 Т.Н., заведующий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</a:rPr>
              <a:t>– РУКОВОДИТЕЛЬ ПРОЕКТА  </a:t>
            </a:r>
            <a:endParaRPr lang="ru-RU" sz="1600" dirty="0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108" y="257328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2339752" y="2793304"/>
            <a:ext cx="3067895" cy="30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n w="6350">
                  <a:solidFill>
                    <a:schemeClr val="tx1"/>
                  </a:solidFill>
                </a:ln>
                <a:latin typeface="Futura PT"/>
              </a:rPr>
              <a:t>Трубаева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 А.А., старший воспитатель</a:t>
            </a:r>
            <a:endParaRPr lang="ru-RU" sz="1600" dirty="0">
              <a:ln w="6350">
                <a:solidFill>
                  <a:schemeClr val="tx1"/>
                </a:solidFill>
              </a:ln>
              <a:latin typeface="Futura P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E77D10-E89D-4304-8E1B-012F09915305}"/>
              </a:ext>
            </a:extLst>
          </p:cNvPr>
          <p:cNvSpPr/>
          <p:nvPr/>
        </p:nvSpPr>
        <p:spPr>
          <a:xfrm>
            <a:off x="7611732" y="2761947"/>
            <a:ext cx="364507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atin typeface="Futura PT Light"/>
              </a:rPr>
              <a:t>Ф</a:t>
            </a:r>
            <a:r>
              <a:rPr lang="ru-RU" sz="1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Полякова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 Н.Ю., воспитатель</a:t>
            </a:r>
            <a:endParaRPr lang="ru-RU" sz="1600" dirty="0">
              <a:latin typeface="Futura P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3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44" name="Рисунок 43" descr="Безымянный.png"/>
          <p:cNvPicPr>
            <a:picLocks noChangeAspect="1"/>
          </p:cNvPicPr>
          <p:nvPr/>
        </p:nvPicPr>
        <p:blipFill>
          <a:blip r:embed="rId3"/>
          <a:srcRect b="12574"/>
          <a:stretch>
            <a:fillRect/>
          </a:stretch>
        </p:blipFill>
        <p:spPr>
          <a:xfrm>
            <a:off x="1145817" y="971325"/>
            <a:ext cx="10105230" cy="53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2426F1-1212-4CAB-9D7A-374AC91E8D3D}"/>
              </a:ext>
            </a:extLst>
          </p:cNvPr>
          <p:cNvSpPr/>
          <p:nvPr/>
        </p:nvSpPr>
        <p:spPr>
          <a:xfrm>
            <a:off x="3582444" y="1159005"/>
            <a:ext cx="2755726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45F780-F234-44EF-A0B3-176E03B021F1}"/>
              </a:ext>
            </a:extLst>
          </p:cNvPr>
          <p:cNvSpPr/>
          <p:nvPr/>
        </p:nvSpPr>
        <p:spPr>
          <a:xfrm>
            <a:off x="3701441" y="1542739"/>
            <a:ext cx="6450904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69C47B-2C08-462A-A103-80CA445B1B4E}"/>
              </a:ext>
            </a:extLst>
          </p:cNvPr>
          <p:cNvSpPr/>
          <p:nvPr/>
        </p:nvSpPr>
        <p:spPr>
          <a:xfrm>
            <a:off x="4346532" y="2391626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6192284-9982-4F4F-8AB3-555BE6A785EA}"/>
              </a:ext>
            </a:extLst>
          </p:cNvPr>
          <p:cNvSpPr/>
          <p:nvPr/>
        </p:nvSpPr>
        <p:spPr>
          <a:xfrm>
            <a:off x="4346532" y="2912223"/>
            <a:ext cx="6701425" cy="970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E5A6370-CD24-4CD9-A71A-C9E5DD12C635}"/>
              </a:ext>
            </a:extLst>
          </p:cNvPr>
          <p:cNvSpPr/>
          <p:nvPr/>
        </p:nvSpPr>
        <p:spPr>
          <a:xfrm>
            <a:off x="5448821" y="4297488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1FFCD0-0C73-46A9-8C88-7733FD3D7449}"/>
              </a:ext>
            </a:extLst>
          </p:cNvPr>
          <p:cNvSpPr/>
          <p:nvPr/>
        </p:nvSpPr>
        <p:spPr>
          <a:xfrm>
            <a:off x="5837129" y="4845111"/>
            <a:ext cx="6200383" cy="1806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095999" y="5011386"/>
          <a:ext cx="5537201" cy="1405350"/>
        </p:xfrm>
        <a:graphic>
          <a:graphicData uri="http://schemas.openxmlformats.org/drawingml/2006/table">
            <a:tbl>
              <a:tblPr/>
              <a:tblGrid>
                <a:gridCol w="5537201"/>
              </a:tblGrid>
              <a:tr h="468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1. Длительность сбора  и распространения информации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68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2. Необходимость привлечения сотрудников для передачи информации по результатам совещаний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68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3. Длительность получения обратной связи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58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32" name="Рисунок 31" descr="Безымянный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48" y="1199206"/>
            <a:ext cx="9022903" cy="51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66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41945" y="1159005"/>
          <a:ext cx="9812742" cy="5064373"/>
        </p:xfrm>
        <a:graphic>
          <a:graphicData uri="http://schemas.openxmlformats.org/drawingml/2006/table">
            <a:tbl>
              <a:tblPr/>
              <a:tblGrid>
                <a:gridCol w="881184"/>
                <a:gridCol w="2294219"/>
                <a:gridCol w="2633740"/>
                <a:gridCol w="2258893"/>
                <a:gridCol w="1744706"/>
              </a:tblGrid>
              <a:tr h="430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проблемы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Коренные причины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Предполагаемый эффект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Длительность сбора  и распространения информации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рациональной системы  оповещения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группы  ДОУ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мессенжере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WhatsApp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 и актуализация информации о наличии электронной почты у сотрудников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Сокращение временных потерь для организации и потребителя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 привлечения сотрудников для передачи информации по результатам совещаний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Большой объем  написания и копирования документов, информационных листовок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групповых чатов всех возрастных групп ДОУ в мессенжере  «WhatsApp»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Сокращение расходных материалов (бумага, краска)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Длительность получения обратной связи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 занятость родителей (законных представителй)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инструктажей по работе с мессенжером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Повышение  уровня удовлетворенности  потребителей  (родителей) скоростью и качеством  исполнения услуг по присмотру и уходу за детьми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792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40795794"/>
              </p:ext>
            </p:extLst>
          </p:nvPr>
        </p:nvGraphicFramePr>
        <p:xfrm>
          <a:off x="2267743" y="1772816"/>
          <a:ext cx="6462897" cy="3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3400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-42530"/>
            <a:ext cx="10909899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06617" y="65385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A3B9DBA-9C13-FB42-B457-67566C39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207" y="1976941"/>
            <a:ext cx="1797018" cy="38935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5E05F25-4175-4AA0-B949-6ED42AC1450F}"/>
              </a:ext>
            </a:extLst>
          </p:cNvPr>
          <p:cNvSpPr/>
          <p:nvPr/>
        </p:nvSpPr>
        <p:spPr>
          <a:xfrm>
            <a:off x="1954060" y="137786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43DBE48-A421-440B-8CD1-3AF23EF66071}"/>
              </a:ext>
            </a:extLst>
          </p:cNvPr>
          <p:cNvSpPr/>
          <p:nvPr/>
        </p:nvSpPr>
        <p:spPr>
          <a:xfrm>
            <a:off x="7866345" y="137786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43" y="1936406"/>
            <a:ext cx="2801849" cy="319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6215" y="3302197"/>
            <a:ext cx="2678366" cy="32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657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477</Words>
  <Application>Microsoft Office PowerPoint</Application>
  <PresentationFormat>Произвольный</PresentationFormat>
  <Paragraphs>142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Ivushka</cp:lastModifiedBy>
  <cp:revision>66</cp:revision>
  <dcterms:created xsi:type="dcterms:W3CDTF">2019-04-02T07:58:05Z</dcterms:created>
  <dcterms:modified xsi:type="dcterms:W3CDTF">2021-01-14T08:22:56Z</dcterms:modified>
</cp:coreProperties>
</file>